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33"/>
  </p:notesMasterIdLst>
  <p:handoutMasterIdLst>
    <p:handoutMasterId r:id="rId34"/>
  </p:handoutMasterIdLst>
  <p:sldIdLst>
    <p:sldId id="297" r:id="rId5"/>
    <p:sldId id="345" r:id="rId6"/>
    <p:sldId id="323" r:id="rId7"/>
    <p:sldId id="304" r:id="rId8"/>
    <p:sldId id="324" r:id="rId9"/>
    <p:sldId id="325" r:id="rId10"/>
    <p:sldId id="326" r:id="rId11"/>
    <p:sldId id="307" r:id="rId12"/>
    <p:sldId id="282" r:id="rId13"/>
    <p:sldId id="314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388" autoAdjust="0"/>
  </p:normalViewPr>
  <p:slideViewPr>
    <p:cSldViewPr snapToGrid="0" snapToObjects="1">
      <p:cViewPr varScale="1">
        <p:scale>
          <a:sx n="70" d="100"/>
          <a:sy n="70" d="100"/>
        </p:scale>
        <p:origin x="-744" y="-102"/>
      </p:cViewPr>
      <p:guideLst>
        <p:guide orient="horz" pos="2616"/>
        <p:guide orient="horz" pos="3264"/>
        <p:guide orient="horz"/>
        <p:guide orient="horz" pos="4008"/>
        <p:guide orient="horz" pos="2352"/>
        <p:guide orient="horz" pos="2448"/>
        <p:guide pos="691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752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841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63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78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9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55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29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xmlns="" id="{BA5D5A72-CB6F-F8DE-E2C9-90459C8C3D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E66FD7FF-2869-7902-36B2-2B229AB9A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B1457C88-4472-81CF-02AF-4421E0A30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D014917C-8694-B4A4-A211-0F31F00E2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xmlns="" id="{A7DB6972-BB75-254A-BA88-C0C3E6E93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xmlns="" id="{790E862E-398F-571C-EC2C-3D17164DE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xmlns="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xmlns="" id="{D5595DD5-43B0-252F-8BC6-6B74340C5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xmlns="" id="{BC3A3767-6C5E-8188-0A49-955BBACE3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xmlns="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xmlns="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xmlns="" id="{C6639AD7-128F-B39D-B45F-0F22A2C6D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xmlns="" id="{48479A23-C29C-C711-510C-05B69B8822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xmlns="" id="{F3DC42FA-4B8F-2EFC-CAB4-1CCAB93BE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xmlns="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xmlns="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AEF1F750-031C-BDB7-BD7B-9CBE17406F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FEB515B5-2D9F-58E1-6E3C-CCBF105D8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xmlns="" id="{5CCFEDF9-5B69-87BA-8A33-35033DA40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xmlns="" id="{2C6B5F91-ABF5-D0B6-E43F-40CEDC3A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A52D64F1-27B6-A1E5-4F44-A6029FAB3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xmlns="" id="{A626DE4B-D4E5-B36A-89FA-7C0E87AFC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95243571-BE64-3777-F992-88FC43A605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ADFAE2CB-0EAD-E788-FCB7-FB12F6939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CAA6B609-D718-DB49-892F-7E49376CC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75923D9E-9381-3D11-B31A-1BF5C97F3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xmlns="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0F297964-0B81-31DC-6D6D-14148322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xmlns="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xmlns="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xmlns="" id="{EFFAEAD9-58A9-096B-C6D0-58F7AD08E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537D12D-0FCA-3396-988D-452D3D526E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1710CE8-8A83-C0D3-623E-AFCC6C6A29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7AA66C80-37C3-6D28-7564-733A30B2C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xmlns="" id="{D9DB7C23-E0CF-A75F-BFFD-4E7679AF4A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xmlns="" id="{4D62A0CC-A0CE-403A-A167-27225B2C6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xmlns="" id="{F8AD83DA-A293-6D56-F606-7C98C403A3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6F8B46B-EF6E-BC12-09E2-0F3B77919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D7B4F11-E150-473B-98F5-6E6AC9646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xmlns="" id="{A8E2FA61-C047-21BB-AA50-F84AD768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xmlns="" id="{1A2791BA-760E-9FA5-8743-D0B699FC9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xmlns="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xmlns="" id="{2A3EC91E-4089-D366-06D3-3E66F93DF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xmlns="" id="{70F595E1-C910-3710-90E9-AF5FFCE05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xmlns="" id="{AA39EF58-54F1-4AC9-1D83-2E7DEEAAE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xmlns="" id="{0C320934-59CC-4123-C7C1-FEEE89F30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xmlns="" id="{EC46DC71-C12A-96C8-3FE2-AA95AB58B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xmlns="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xmlns="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xmlns="" id="{CD2D664E-6702-6607-A37E-2E99614491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xmlns="" id="{951C5737-DF7E-D671-AC74-9E488335B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xmlns="" id="{F232A1E1-DD38-15EA-6CA1-A84950EC43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xmlns="" id="{B9036D42-A06F-E6EE-BB91-8BAF04519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xmlns="" id="{86E0540C-3355-A50D-AC61-047B54B70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xmlns="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xmlns="" id="{3C7B0BB3-A5CA-7C72-DC39-AD00EC9096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07871527-68A5-0A5C-F5A6-A80523BAC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CEB118B3-9B06-AD11-738A-7A0651F98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0EA94262-504E-06F2-F383-E832C37B1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xmlns="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xmlns="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xmlns="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xmlns="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B9152F76-E42E-3D76-6BDB-2FA0D69216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xmlns="" id="{ED0348C7-D83F-0AD7-2539-41219A795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xmlns="" id="{E911AA2D-BE77-278D-CD2E-2EB3E180F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xmlns="" id="{B6CE0BA6-C0FD-AC39-6C31-8477E0CAF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xmlns="" id="{666AD1A4-36DE-12F3-BB78-BA678A595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xmlns="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xmlns="" id="{28259CF0-6BC5-3693-6F49-C4489C07C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xmlns="" id="{9019DA73-2516-F3D2-ECDB-620C90483D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5665DA82-D253-8EC5-5DFB-F0266ED9F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xmlns="" id="{A8B7F1F1-806C-8D65-7340-220A0C465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E76518D4-6149-BA03-3BE5-6A13A792C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466" y="1224117"/>
            <a:ext cx="7049728" cy="3406877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3200" dirty="0"/>
              <a:t>ПРОЕКТ ПРОГРАММЫ ПРОСВЕЩЕНИЯ РОДИТЕЛЕЙ </a:t>
            </a:r>
            <a:br>
              <a:rPr lang="ru-RU" sz="3200" dirty="0"/>
            </a:br>
            <a:r>
              <a:rPr lang="ru-RU" sz="2000" dirty="0"/>
              <a:t>(ЗАКОННЫХ ПРЕДСТАВИТЕЛЕЙ) </a:t>
            </a:r>
            <a:br>
              <a:rPr lang="ru-RU" sz="2000" dirty="0"/>
            </a:br>
            <a:r>
              <a:rPr lang="ru-RU" sz="3200" dirty="0"/>
              <a:t>ДЕТЕЙ ДОШКОЛЬНОГО ВОЗРАСТА, </a:t>
            </a:r>
            <a:br>
              <a:rPr lang="ru-RU" sz="3200" dirty="0"/>
            </a:br>
            <a:r>
              <a:rPr lang="ru-RU" sz="3200" dirty="0"/>
              <a:t>ПОСЕЩАЮЩИХ ДОО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102" y="206478"/>
            <a:ext cx="7565923" cy="104713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dirty="0"/>
              <a:t>РЕКОМЕНДУЕМЫЕ ФОРМЫ ВЗАИМОДЕЙСТВИЯ С Родителями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28103" y="1504334"/>
            <a:ext cx="8126362" cy="51471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b="1" dirty="0"/>
              <a:t>1 группа </a:t>
            </a:r>
          </a:p>
          <a:p>
            <a:pPr rtl="0"/>
            <a:r>
              <a:rPr lang="ru-RU" dirty="0"/>
              <a:t>Формы, направленные на информирование родителей.</a:t>
            </a:r>
          </a:p>
          <a:p>
            <a:pPr rtl="0"/>
            <a:endParaRPr lang="ru-RU" dirty="0"/>
          </a:p>
          <a:p>
            <a:pPr rtl="0"/>
            <a:r>
              <a:rPr lang="ru-RU" b="1" dirty="0"/>
              <a:t>2 группа</a:t>
            </a:r>
          </a:p>
          <a:p>
            <a:pPr rtl="0"/>
            <a:r>
              <a:rPr lang="ru-RU" dirty="0"/>
              <a:t>Формы, направленные на формирование у родителей практического опыта.</a:t>
            </a:r>
          </a:p>
          <a:p>
            <a:pPr rtl="0"/>
            <a:endParaRPr lang="ru-RU" dirty="0"/>
          </a:p>
          <a:p>
            <a:pPr rtl="0"/>
            <a:r>
              <a:rPr lang="ru-RU" b="1" dirty="0"/>
              <a:t>3 группа</a:t>
            </a:r>
          </a:p>
          <a:p>
            <a:pPr rtl="0"/>
            <a:r>
              <a:rPr lang="ru-RU" dirty="0"/>
              <a:t>Формы, позволяющие вовлечь родителей в совместную деятельность с детьми, в том числе, позволяющие включить родителей в участие в управление ДОО через принцип государственно-общественного характера управления образованием (модель – управляющий совет)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4FFB62-BE15-4A42-761E-2EDD7065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845" y="457200"/>
            <a:ext cx="7706581" cy="1489587"/>
          </a:xfrm>
        </p:spPr>
        <p:txBody>
          <a:bodyPr/>
          <a:lstStyle/>
          <a:p>
            <a:r>
              <a:rPr lang="ru-RU" sz="2800" dirty="0"/>
              <a:t>Что должен сделать педагог, чтобы помочь родителям стать компетентными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4A2F774-0579-9F9E-7A66-390C13763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BC9566-54E4-282D-2D67-12593111B13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701845" y="2050026"/>
            <a:ext cx="7706581" cy="435077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занимательно и в разных формах знакомит родителей с возрастными и индивидуальными особенностями детей;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помогать родителям понимать ребенка и принимать его таким, какой он есть;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поощрять желание родителей помогать своему ребенку, поддерживать его в любых ситуациях, стремиться узнать его лучше;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показывать родителям, как важно быть внимательным к ребенку, замечать его эмоции и настроение, знать увлечения и интересы;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Регулярно напоминать родителям, что для ребенка они пример для подражания во всем;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организовывать и проводить для родителей больше событий и мероприятий, где они смогут обменяться опытом с другими семьями по вопросам воспитания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5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8" y="294968"/>
            <a:ext cx="9645445" cy="237449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Раздел 2. </a:t>
            </a:r>
            <a:br>
              <a:rPr lang="ru-RU" dirty="0"/>
            </a:br>
            <a:r>
              <a:rPr lang="ru-RU" dirty="0"/>
              <a:t>ОСОБЕННОСТИ,ФОРМЫ И МЕТОДЫ</a:t>
            </a:r>
            <a:br>
              <a:rPr lang="ru-RU" dirty="0"/>
            </a:br>
            <a:r>
              <a:rPr lang="ru-RU" dirty="0"/>
              <a:t>ПРОСВЕЩЕНИЯ РОДИТЕЛЕЙ В ДОО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AB6AF-1D6A-4719-76F1-6D76033788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4733" r="24733"/>
          <a:stretch>
            <a:fillRect/>
          </a:stretch>
        </p:blipFill>
        <p:spPr>
          <a:xfrm>
            <a:off x="2993924" y="2979174"/>
            <a:ext cx="5648632" cy="3082413"/>
          </a:xfr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439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E0BA50-0970-8C1A-8580-83FB6ACB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575" y="309717"/>
            <a:ext cx="7514852" cy="1283110"/>
          </a:xfrm>
        </p:spPr>
        <p:txBody>
          <a:bodyPr/>
          <a:lstStyle/>
          <a:p>
            <a:r>
              <a:rPr lang="ru-RU" sz="2400" dirty="0"/>
              <a:t>2.1. МЕТОДЫ ИЗУЧЕНИЯ СЕМЬИ                          И ОСОБЕННОСТЕЙ СЕМЕЙНОГО ВОСПИТАНИЯ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B14726A-6482-FCFD-3052-32FD407D4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05DA40-FE29-AA24-E70C-D80FA58F9C0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93575" y="1740310"/>
            <a:ext cx="7514851" cy="43016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Наблюдение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Опрос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Анкетирование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Беседа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Игровые тренинги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Интервью</a:t>
            </a:r>
          </a:p>
        </p:txBody>
      </p:sp>
    </p:spTree>
    <p:extLst>
      <p:ext uri="{BB962C8B-B14F-4D97-AF65-F5344CB8AC3E}">
        <p14:creationId xmlns:p14="http://schemas.microsoft.com/office/powerpoint/2010/main" val="38443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6DFC3A-CDF6-A674-26C0-00CED2FF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49" y="206478"/>
            <a:ext cx="7736078" cy="943896"/>
          </a:xfrm>
        </p:spPr>
        <p:txBody>
          <a:bodyPr/>
          <a:lstStyle/>
          <a:p>
            <a:r>
              <a:rPr lang="ru-RU" sz="2400" dirty="0"/>
              <a:t>2.2. Формы и методы просвещения родителей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F18F827-B2A8-1921-B765-ADC2937E9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29FADE6-1564-D5F4-1EF8-EFA5F8FE593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02667" y="1401095"/>
            <a:ext cx="7505760" cy="5250428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Родительские собрания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Лекция-презентация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Индивидуальное и групповое консультирование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Родительские конференции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Родительские дискуссии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Тематические встречи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Заседания семейных клубов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Семинары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Устный педагогический журнал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Беседы с родителями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Дни открытых дверей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«Круглые столы» для родителей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Библиотеки и выставки психолого-педагогической литературы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Фотовыставки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Информационные стенды, папки, проспекты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Выпуск мини-газет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Мастер-классы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Практикумы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Ролевые и деловые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Тренинги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Конкурсы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Решение педагогических кейсов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Управляющий совет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Клубы для родителей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Проектная деятельность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Совместные праздники и досуги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Игры- квесты, игры-приключения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Литературные гостиные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2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6DFC3A-CDF6-A674-26C0-00CED2FF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49" y="457199"/>
            <a:ext cx="7505760" cy="1150375"/>
          </a:xfrm>
        </p:spPr>
        <p:txBody>
          <a:bodyPr/>
          <a:lstStyle/>
          <a:p>
            <a:r>
              <a:rPr lang="ru-RU" sz="2400" dirty="0"/>
              <a:t>2.3. Возможности и потенциал цифровой среды для просвещения родителей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F18F827-B2A8-1921-B765-ADC2937E9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29FADE6-1564-D5F4-1EF8-EFA5F8FE593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02667" y="1784555"/>
            <a:ext cx="7505760" cy="4866968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Ведение сайта образовательной организации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Ведение блогов и страничек педагогов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Электронная почта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Сервисы по обмену мгновенными сообщениями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Электронные книги для родителей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Информационные буклеты и памятки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Интерактивные плакаты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Тематические аудиозаписи и видеоролики на психолого-педагогическую тематику</a:t>
            </a:r>
          </a:p>
          <a:p>
            <a:r>
              <a:rPr lang="ru-RU" dirty="0">
                <a:solidFill>
                  <a:srgbClr val="FF0000"/>
                </a:solidFill>
              </a:rPr>
              <a:t>!!!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Общение должно быть персонифицировано, иначе просветительская деятельность будет носить формальный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5172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C3F46-EBEE-CA18-3AA3-8290E88F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49" y="280220"/>
            <a:ext cx="7736078" cy="1578078"/>
          </a:xfrm>
        </p:spPr>
        <p:txBody>
          <a:bodyPr/>
          <a:lstStyle/>
          <a:p>
            <a:r>
              <a:rPr lang="ru-RU" sz="2400" dirty="0"/>
              <a:t>Проектирование</a:t>
            </a:r>
            <a:r>
              <a:rPr lang="ru-RU" dirty="0"/>
              <a:t> </a:t>
            </a:r>
            <a:r>
              <a:rPr lang="ru-RU" sz="2400" dirty="0"/>
              <a:t>интернет – ресурса для родителей детей раннего и дошкольного возрастов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7D08789-532E-67F4-2947-CFF2CC034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09C2FB-95F9-01DF-6A32-6CFBBB27B32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2349" y="2227006"/>
            <a:ext cx="7736077" cy="171081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err="1"/>
              <a:t>Ориентационно</a:t>
            </a:r>
            <a:r>
              <a:rPr lang="ru-RU" dirty="0"/>
              <a:t>-целевой компонент</a:t>
            </a:r>
          </a:p>
          <a:p>
            <a:pPr marL="457200" indent="-457200">
              <a:buAutoNum type="arabicPeriod"/>
            </a:pPr>
            <a:r>
              <a:rPr lang="ru-RU" dirty="0"/>
              <a:t>Содержательный компонент</a:t>
            </a:r>
          </a:p>
          <a:p>
            <a:pPr marL="457200" indent="-457200">
              <a:buAutoNum type="arabicPeriod"/>
            </a:pPr>
            <a:r>
              <a:rPr lang="ru-RU" dirty="0"/>
              <a:t>Организационный компонент</a:t>
            </a:r>
          </a:p>
          <a:p>
            <a:pPr marL="457200" indent="-457200">
              <a:buAutoNum type="arabicPeriod"/>
            </a:pPr>
            <a:r>
              <a:rPr lang="ru-RU" dirty="0"/>
              <a:t>Результативный компонент</a:t>
            </a:r>
          </a:p>
        </p:txBody>
      </p:sp>
    </p:spTree>
    <p:extLst>
      <p:ext uri="{BB962C8B-B14F-4D97-AF65-F5344CB8AC3E}">
        <p14:creationId xmlns:p14="http://schemas.microsoft.com/office/powerpoint/2010/main" val="13549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7484"/>
            <a:ext cx="9601200" cy="2698955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Раздел 3. </a:t>
            </a:r>
            <a:br>
              <a:rPr lang="ru-RU" dirty="0"/>
            </a:br>
            <a:r>
              <a:rPr lang="ru-RU" dirty="0"/>
              <a:t>ПРОСВЕЩЕНИЕ РОДИТЕЛЕЙ                 по вопросам здоровья, воспитания и развития детей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AB6AF-1D6A-4719-76F1-6D76033788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4733" r="24733"/>
          <a:stretch>
            <a:fillRect/>
          </a:stretch>
        </p:blipFill>
        <p:spPr>
          <a:xfrm>
            <a:off x="2389239" y="3023419"/>
            <a:ext cx="7064477" cy="3082413"/>
          </a:xfr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79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C3F46-EBEE-CA18-3AA3-8290E88F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49" y="280219"/>
            <a:ext cx="8096864" cy="825909"/>
          </a:xfrm>
        </p:spPr>
        <p:txBody>
          <a:bodyPr/>
          <a:lstStyle/>
          <a:p>
            <a:r>
              <a:rPr lang="ru-RU" sz="2400" dirty="0"/>
              <a:t>Педагогическая помощь родителям по следующим вопросам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7D08789-532E-67F4-2947-CFF2CC034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18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09C2FB-95F9-01DF-6A32-6CFBBB27B32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2349" y="1371600"/>
            <a:ext cx="7736077" cy="48227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3.1. Создание образовательной среды в семье</a:t>
            </a:r>
          </a:p>
          <a:p>
            <a:r>
              <a:rPr lang="ru-RU" dirty="0"/>
              <a:t>3.2. Особенности питания, здорового образа жизни и безопасности детей</a:t>
            </a:r>
          </a:p>
          <a:p>
            <a:r>
              <a:rPr lang="ru-RU" dirty="0"/>
              <a:t>3.3. Воспитание и развитие детей младенческого и раннего возрастов (от 2 месяцев до 3 лет)</a:t>
            </a:r>
          </a:p>
          <a:p>
            <a:r>
              <a:rPr lang="ru-RU" dirty="0"/>
              <a:t>3.4. Воспитание и развитие детей дошкольного возраста (от 3 до 8 лет)</a:t>
            </a:r>
          </a:p>
          <a:p>
            <a:pPr marL="342900" indent="-342900">
              <a:buFontTx/>
              <a:buChar char="-"/>
            </a:pPr>
            <a:r>
              <a:rPr lang="ru-RU" dirty="0"/>
              <a:t>Роль игры и детской субкультуры в дошкольном детстве</a:t>
            </a:r>
          </a:p>
          <a:p>
            <a:pPr marL="342900" indent="-342900">
              <a:buFontTx/>
              <a:buChar char="-"/>
            </a:pPr>
            <a:r>
              <a:rPr lang="ru-RU" dirty="0"/>
              <a:t>Коммуникативное развитие и социализация ребенка дошкольного возраста</a:t>
            </a:r>
          </a:p>
          <a:p>
            <a:pPr marL="342900" indent="-342900">
              <a:buFontTx/>
              <a:buChar char="-"/>
            </a:pPr>
            <a:r>
              <a:rPr lang="ru-RU" dirty="0"/>
              <a:t>Познавательное развитие детей</a:t>
            </a:r>
          </a:p>
          <a:p>
            <a:pPr marL="342900" indent="-342900">
              <a:buFontTx/>
              <a:buChar char="-"/>
            </a:pPr>
            <a:r>
              <a:rPr lang="ru-RU" dirty="0"/>
              <a:t>Духовно-нравственное и патриотическое воспитание детей в семье</a:t>
            </a:r>
          </a:p>
          <a:p>
            <a:pPr marL="342900" indent="-342900">
              <a:buFontTx/>
              <a:buChar char="-"/>
            </a:pPr>
            <a:r>
              <a:rPr lang="ru-RU" dirty="0"/>
              <a:t>Трудовое воспитание в семье</a:t>
            </a:r>
          </a:p>
          <a:p>
            <a:pPr marL="342900" indent="-342900">
              <a:buFontTx/>
              <a:buChar char="-"/>
            </a:pPr>
            <a:r>
              <a:rPr lang="ru-RU" dirty="0"/>
              <a:t>Речевое развитие детей в семье</a:t>
            </a:r>
          </a:p>
          <a:p>
            <a:pPr marL="342900" indent="-342900">
              <a:buFontTx/>
              <a:buChar char="-"/>
            </a:pPr>
            <a:r>
              <a:rPr lang="ru-RU" dirty="0"/>
              <a:t>Художественно-эстетическое воспитание в семье</a:t>
            </a:r>
          </a:p>
          <a:p>
            <a:pPr marL="342900" indent="-342900">
              <a:buFontTx/>
              <a:buChar char="-"/>
            </a:pPr>
            <a:r>
              <a:rPr lang="ru-RU" dirty="0"/>
              <a:t>Гендерное воспитание в семье</a:t>
            </a:r>
          </a:p>
          <a:p>
            <a:pPr marL="342900" indent="-342900">
              <a:buFontTx/>
              <a:buChar char="-"/>
            </a:pPr>
            <a:r>
              <a:rPr lang="ru-RU" dirty="0"/>
              <a:t>Психологическая готовность к школе</a:t>
            </a:r>
          </a:p>
          <a:p>
            <a:pPr marL="342900" indent="-342900">
              <a:buFontTx/>
              <a:buChar char="-"/>
            </a:pPr>
            <a:endParaRPr lang="ru-RU" dirty="0"/>
          </a:p>
          <a:p>
            <a:pPr marL="342900" indent="-34290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4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" y="147484"/>
            <a:ext cx="9969910" cy="2698955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Раздел 4. </a:t>
            </a:r>
            <a:br>
              <a:rPr lang="ru-RU" dirty="0"/>
            </a:br>
            <a:r>
              <a:rPr lang="ru-RU" dirty="0"/>
              <a:t>Поддержка и ПРОСВЕЩЕНИЕ </a:t>
            </a:r>
            <a:r>
              <a:rPr lang="ru-RU" dirty="0" err="1"/>
              <a:t>РОДИТЕлей</a:t>
            </a:r>
            <a:r>
              <a:rPr lang="ru-RU" dirty="0"/>
              <a:t>, воспитывающих ребенка с ОВЗ, в том числе детей-инвалидов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AB6AF-1D6A-4719-76F1-6D76033788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4733" r="24733"/>
          <a:stretch>
            <a:fillRect/>
          </a:stretch>
        </p:blipFill>
        <p:spPr>
          <a:xfrm>
            <a:off x="3082413" y="3207774"/>
            <a:ext cx="5132438" cy="2676832"/>
          </a:xfr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85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E548ED-366A-C447-54D5-7F7ED4952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452" y="849783"/>
            <a:ext cx="6946489" cy="1495212"/>
          </a:xfrm>
        </p:spPr>
        <p:txBody>
          <a:bodyPr/>
          <a:lstStyle/>
          <a:p>
            <a:r>
              <a:rPr lang="ru-RU" sz="2000" dirty="0"/>
              <a:t>Федеральный закон от 05.04.2021 № 85 – ФЗ внесены изменения в ФЗ от 29.12.2012 № 273-ФЗ «Об образовании в РФ»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D7EC6E-B5EA-D7B2-24FC-184D6A853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2772697"/>
            <a:ext cx="7329948" cy="3275551"/>
          </a:xfrm>
        </p:spPr>
        <p:txBody>
          <a:bodyPr>
            <a:normAutofit/>
          </a:bodyPr>
          <a:lstStyle/>
          <a:p>
            <a:r>
              <a:rPr lang="ru-RU" b="1" dirty="0"/>
              <a:t>Просветительская деятельность </a:t>
            </a:r>
            <a:r>
              <a:rPr lang="ru-RU" dirty="0"/>
              <a:t>– это деятельность вне рамок образовательных программ, направленная на распространение знаний, умений, навыков, ценностных установок, опыта и компетенций в целях интеллектуального, духовно- нравственного, творческого, физического и (или) профессионального развития человека, удовлетворения его образовательных потребностей и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5622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C3F46-EBEE-CA18-3AA3-8290E88F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49" y="280219"/>
            <a:ext cx="8096864" cy="825909"/>
          </a:xfrm>
        </p:spPr>
        <p:txBody>
          <a:bodyPr/>
          <a:lstStyle/>
          <a:p>
            <a:r>
              <a:rPr lang="ru-RU" sz="2400" dirty="0"/>
              <a:t>Педагогическая помощь родителям по следующим вопросам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7D08789-532E-67F4-2947-CFF2CC034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20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09C2FB-95F9-01DF-6A32-6CFBBB27B32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2349" y="1371600"/>
            <a:ext cx="7736077" cy="482272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ru-RU" dirty="0"/>
              <a:t>Какие условия должны быть созданы в детском саду для ребенка с ОВЗ или ребенка – инвалида?</a:t>
            </a:r>
          </a:p>
          <a:p>
            <a:pPr marL="342900" indent="-342900">
              <a:buFontTx/>
              <a:buChar char="-"/>
            </a:pPr>
            <a:r>
              <a:rPr lang="ru-RU" dirty="0"/>
              <a:t>Как узнать о том, чем заниматься с ребенком дома?</a:t>
            </a:r>
          </a:p>
          <a:p>
            <a:pPr marL="342900" indent="-342900">
              <a:buFontTx/>
              <a:buChar char="-"/>
            </a:pPr>
            <a:r>
              <a:rPr lang="ru-RU" dirty="0"/>
              <a:t>Что такое индивидуальный образовательный маршрут ребенка?</a:t>
            </a:r>
          </a:p>
          <a:p>
            <a:pPr marL="342900" indent="-342900">
              <a:buFontTx/>
              <a:buChar char="-"/>
            </a:pPr>
            <a:r>
              <a:rPr lang="ru-RU" dirty="0"/>
              <a:t>Как правильно формировать и развивать личность ребенка с ОВЗ/ребенка – инвалида?</a:t>
            </a:r>
          </a:p>
          <a:p>
            <a:pPr marL="342900" indent="-342900">
              <a:buFontTx/>
              <a:buChar char="-"/>
            </a:pPr>
            <a:r>
              <a:rPr lang="ru-RU" dirty="0"/>
              <a:t>Что делать, если воспитатель заметил, что в группе сложились нездоровые отношения между нормативно развивающимися детьми и ребенком с ОВЗ/ребенком-инвалидом?</a:t>
            </a:r>
          </a:p>
          <a:p>
            <a:pPr marL="342900" indent="-342900">
              <a:buFontTx/>
              <a:buChar char="-"/>
            </a:pPr>
            <a:r>
              <a:rPr lang="ru-RU" dirty="0"/>
              <a:t>Если ребенку по заключению ПМПК положен тьютор или </a:t>
            </a:r>
            <a:r>
              <a:rPr lang="ru-RU" dirty="0" err="1"/>
              <a:t>ассистен</a:t>
            </a:r>
            <a:r>
              <a:rPr lang="ru-RU" dirty="0"/>
              <a:t>, кто ему его предоставит?</a:t>
            </a:r>
          </a:p>
          <a:p>
            <a:pPr marL="342900" indent="-342900">
              <a:buFontTx/>
              <a:buChar char="-"/>
            </a:pPr>
            <a:r>
              <a:rPr lang="ru-RU" dirty="0"/>
              <a:t>Сколько должно быть детей в группе, если в ней есть дети-инвалиды и дети с ОВЗ?</a:t>
            </a:r>
          </a:p>
          <a:p>
            <a:pPr marL="342900" indent="-342900">
              <a:buFontTx/>
              <a:buChar char="-"/>
            </a:pPr>
            <a:r>
              <a:rPr lang="ru-RU" dirty="0"/>
              <a:t>Достаточное ли количество занятий проводится с ребенком детском саду?</a:t>
            </a:r>
          </a:p>
          <a:p>
            <a:pPr marL="342900" indent="-34290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2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" y="427703"/>
            <a:ext cx="9969910" cy="2418736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Раздел 5. </a:t>
            </a:r>
            <a:br>
              <a:rPr lang="ru-RU" dirty="0"/>
            </a:br>
            <a:r>
              <a:rPr lang="ru-RU" dirty="0"/>
              <a:t>Права родителей и Государственная поддержка семей с детьми дошкольного возраста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AB6AF-1D6A-4719-76F1-6D76033788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4733" r="24733"/>
          <a:stretch>
            <a:fillRect/>
          </a:stretch>
        </p:blipFill>
        <p:spPr>
          <a:xfrm>
            <a:off x="4121624" y="3429000"/>
            <a:ext cx="3603009" cy="2676832"/>
          </a:xfr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62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C3F46-EBEE-CA18-3AA3-8290E88F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49" y="280219"/>
            <a:ext cx="8096864" cy="648469"/>
          </a:xfrm>
        </p:spPr>
        <p:txBody>
          <a:bodyPr/>
          <a:lstStyle/>
          <a:p>
            <a:r>
              <a:rPr lang="ru-RU" sz="2400" dirty="0"/>
              <a:t>Обязанности родителей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7D08789-532E-67F4-2947-CFF2CC034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22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09C2FB-95F9-01DF-6A32-6CFBBB27B32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2349" y="1283108"/>
            <a:ext cx="7736077" cy="491121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ru-RU" dirty="0"/>
              <a:t>Обеспечить получение детьми общего образования.</a:t>
            </a:r>
          </a:p>
          <a:p>
            <a:pPr marL="457200" indent="-457200">
              <a:buAutoNum type="arabicParenR"/>
            </a:pPr>
            <a:r>
              <a:rPr lang="ru-RU" dirty="0"/>
              <a:t>Соблюдать правила внутреннего распорядка организации, осуществляющей образовательную деятельность, требования локальных нормативных актов, которые устанавливают режим занятий, порядок регламентации образовательных отношений между  ОО и обучающимися и (или) их родителями и оформления возникновения, приостановления и прекращения этих отношений.</a:t>
            </a:r>
          </a:p>
          <a:p>
            <a:pPr marL="457200" indent="-457200">
              <a:buAutoNum type="arabicParenR"/>
            </a:pPr>
            <a:r>
              <a:rPr lang="ru-RU" dirty="0"/>
              <a:t>Уважать честь и достоинство воспитанников и работников организации, осуществляющих образовательную деятельность.</a:t>
            </a:r>
          </a:p>
          <a:p>
            <a:pPr marL="457200" indent="-457200">
              <a:buAutoNum type="arabicParenR"/>
            </a:pPr>
            <a:r>
              <a:rPr lang="ru-RU" dirty="0"/>
              <a:t>Иные права и обязанности родителей  устанавливаются  настоящим ФЗ, иными ФЗ, договором об образовании.</a:t>
            </a:r>
          </a:p>
          <a:p>
            <a:pPr marL="457200" indent="-457200">
              <a:buAutoNum type="arabicParenR"/>
            </a:pPr>
            <a:r>
              <a:rPr lang="ru-RU" dirty="0"/>
              <a:t>За неисполнение или ненадлежащее исполнение обязанностей, установленных ФЗ, родители несовершеннолетних несут ответственность, предусмотренную законодательством РФ.</a:t>
            </a:r>
          </a:p>
          <a:p>
            <a:pPr marL="457200" indent="-457200">
              <a:buAutoNum type="arabicParenR"/>
            </a:pPr>
            <a:endParaRPr lang="ru-RU" dirty="0"/>
          </a:p>
          <a:p>
            <a:pPr marL="342900" indent="-34290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7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" y="427703"/>
            <a:ext cx="9969910" cy="2227007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Раздел 6. </a:t>
            </a:r>
            <a:br>
              <a:rPr lang="ru-RU" dirty="0"/>
            </a:br>
            <a:r>
              <a:rPr lang="ru-RU" dirty="0"/>
              <a:t>Часто встречающие вопросы родителей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AB6AF-1D6A-4719-76F1-6D76033788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4733" r="24733"/>
          <a:stretch>
            <a:fillRect/>
          </a:stretch>
        </p:blipFill>
        <p:spPr>
          <a:xfrm>
            <a:off x="4230806" y="3207774"/>
            <a:ext cx="3630304" cy="2676832"/>
          </a:xfr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941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C3F46-EBEE-CA18-3AA3-8290E88F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49" y="280219"/>
            <a:ext cx="8096864" cy="648469"/>
          </a:xfrm>
        </p:spPr>
        <p:txBody>
          <a:bodyPr/>
          <a:lstStyle/>
          <a:p>
            <a:r>
              <a:rPr lang="ru-RU" sz="2400" dirty="0"/>
              <a:t>Рассматриваемые вопросы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7D08789-532E-67F4-2947-CFF2CC034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24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09C2FB-95F9-01DF-6A32-6CFBBB27B32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2349" y="1283108"/>
            <a:ext cx="7736077" cy="49112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6.1. Отношения братьев и сестер в семье</a:t>
            </a:r>
          </a:p>
          <a:p>
            <a:r>
              <a:rPr lang="ru-RU" dirty="0"/>
              <a:t>6.2. Дедушки и бабушки в жизни ребенка</a:t>
            </a:r>
          </a:p>
          <a:p>
            <a:r>
              <a:rPr lang="ru-RU" dirty="0"/>
              <a:t>6.3. Поощрения и наказания детей в семье</a:t>
            </a:r>
          </a:p>
          <a:p>
            <a:r>
              <a:rPr lang="ru-RU" dirty="0"/>
              <a:t>6.4. Развод в семье</a:t>
            </a:r>
          </a:p>
          <a:p>
            <a:r>
              <a:rPr lang="ru-RU" dirty="0"/>
              <a:t>6.5. Тревожность и страхи дошкольника</a:t>
            </a:r>
          </a:p>
          <a:p>
            <a:r>
              <a:rPr lang="ru-RU" dirty="0"/>
              <a:t>6.6. Болезни и смерть близких людей</a:t>
            </a:r>
          </a:p>
          <a:p>
            <a:r>
              <a:rPr lang="ru-RU" dirty="0"/>
              <a:t>6.7. Воспитание ребенка в неполной семье</a:t>
            </a:r>
          </a:p>
          <a:p>
            <a:r>
              <a:rPr lang="ru-RU" dirty="0"/>
              <a:t>6.8. Поддержка родительского авторитета</a:t>
            </a:r>
          </a:p>
          <a:p>
            <a:r>
              <a:rPr lang="ru-RU" dirty="0"/>
              <a:t>6.9. Выбор правильных игр и игрушек</a:t>
            </a:r>
          </a:p>
          <a:p>
            <a:r>
              <a:rPr lang="ru-RU" dirty="0"/>
              <a:t>6.10. Упрямство и капризы</a:t>
            </a:r>
          </a:p>
          <a:p>
            <a:r>
              <a:rPr lang="ru-RU" dirty="0"/>
              <a:t>6.11. Вредные привычки</a:t>
            </a:r>
          </a:p>
          <a:p>
            <a:r>
              <a:rPr lang="ru-RU" dirty="0"/>
              <a:t>6.12. Поручения и домашний труд</a:t>
            </a:r>
          </a:p>
          <a:p>
            <a:r>
              <a:rPr lang="ru-RU" dirty="0"/>
              <a:t>6.13. Питомцы в семье, уход за ними</a:t>
            </a:r>
          </a:p>
          <a:p>
            <a:r>
              <a:rPr lang="ru-RU" dirty="0"/>
              <a:t>6.14. Агрессивное поведение, причинение физического ущерба</a:t>
            </a:r>
          </a:p>
          <a:p>
            <a:r>
              <a:rPr lang="ru-RU" dirty="0"/>
              <a:t>6.15. Пищевое поведение и пищевые привычки</a:t>
            </a:r>
          </a:p>
          <a:p>
            <a:r>
              <a:rPr lang="ru-RU" dirty="0"/>
              <a:t>6.16. Компьютер, интернет и кибербезопасность детей дошкольного возраста</a:t>
            </a:r>
          </a:p>
          <a:p>
            <a:r>
              <a:rPr lang="ru-RU" dirty="0"/>
              <a:t>6.17. Способности и таланты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3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" y="427704"/>
            <a:ext cx="9350478" cy="2050026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Раздел 7. </a:t>
            </a:r>
            <a:br>
              <a:rPr lang="ru-RU" dirty="0"/>
            </a:br>
            <a:r>
              <a:rPr lang="ru-RU" dirty="0"/>
              <a:t>Пространство родительских инициатив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AB6AF-1D6A-4719-76F1-6D76033788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4733" r="24733"/>
          <a:stretch>
            <a:fillRect/>
          </a:stretch>
        </p:blipFill>
        <p:spPr>
          <a:xfrm>
            <a:off x="4599297" y="3207774"/>
            <a:ext cx="3507474" cy="2676832"/>
          </a:xfr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87020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C3F46-EBEE-CA18-3AA3-8290E88F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49" y="280219"/>
            <a:ext cx="8096864" cy="1002889"/>
          </a:xfrm>
        </p:spPr>
        <p:txBody>
          <a:bodyPr/>
          <a:lstStyle/>
          <a:p>
            <a:r>
              <a:rPr lang="ru-RU" sz="2400" dirty="0"/>
              <a:t>Способы и формы проявления родительских инициатив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7D08789-532E-67F4-2947-CFF2CC034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26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09C2FB-95F9-01DF-6A32-6CFBBB27B32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2349" y="1460088"/>
            <a:ext cx="7736077" cy="473423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Семейные или родительские клубы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Клуб молодой семьи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Клуб выходного дня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Участие родителей в работе органов государственно – общественного управления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«День управляющего совета»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«День родительского самоуправления»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«Дни родительской инициативы»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Организация театральной студии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Организация детско-взрослых хоров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«Семейный забег»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Организация семейного волонтерского движения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Социальный проект «Азбука в России»</a:t>
            </a:r>
          </a:p>
          <a:p>
            <a:r>
              <a:rPr lang="ru-RU" dirty="0"/>
              <a:t>Интеллектуальные турниры</a:t>
            </a:r>
          </a:p>
          <a:p>
            <a:r>
              <a:rPr lang="ru-RU" dirty="0"/>
              <a:t>«Выходной всей семьей»</a:t>
            </a:r>
          </a:p>
          <a:p>
            <a:r>
              <a:rPr lang="ru-RU" dirty="0"/>
              <a:t>«Мамина (папина) пятиминутка»</a:t>
            </a:r>
          </a:p>
          <a:p>
            <a:r>
              <a:rPr lang="ru-RU" dirty="0"/>
              <a:t>Социально- педагогические проекты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5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" y="427704"/>
            <a:ext cx="9350478" cy="2050026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Раздел 8. </a:t>
            </a:r>
            <a:br>
              <a:rPr lang="ru-RU" dirty="0"/>
            </a:br>
            <a:r>
              <a:rPr lang="ru-RU" dirty="0"/>
              <a:t>ПЕРЕЧЕНЬ ЛИТЕРАТУРЫ ДЛЯ РОДИТЕЛЕЙ, педагогов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AB6AF-1D6A-4719-76F1-6D76033788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4733" r="24733"/>
          <a:stretch>
            <a:fillRect/>
          </a:stretch>
        </p:blipFill>
        <p:spPr>
          <a:xfrm>
            <a:off x="4176215" y="3207774"/>
            <a:ext cx="3458901" cy="2676832"/>
          </a:xfr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10259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C69F3E-70C7-4A6E-4304-D72816174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87" y="2847913"/>
            <a:ext cx="8672052" cy="85245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БЛАГОДАРЮ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996C2D-E1EF-9ED1-425A-F83A34E98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97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832ED4-EEAF-D6AB-C0BA-8EB41F5DB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548581"/>
            <a:ext cx="8421330" cy="3982064"/>
          </a:xfrm>
        </p:spPr>
        <p:txBody>
          <a:bodyPr>
            <a:noAutofit/>
          </a:bodyPr>
          <a:lstStyle/>
          <a:p>
            <a:r>
              <a:rPr lang="ru-RU" sz="2800" b="1" dirty="0"/>
              <a:t>Программа, представляет из себя документ, направленный на оказание помощи педагогам дошкольного образования в определении содержания и форм просвещения родителей.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4B9B2F3-0DFF-0A6F-2AAE-A69B169D9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2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199"/>
            <a:ext cx="6583680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1091381"/>
            <a:ext cx="7182466" cy="5309420"/>
          </a:xfrm>
        </p:spPr>
        <p:txBody>
          <a:bodyPr rtlCol="0">
            <a:normAutofit fontScale="70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b="1" dirty="0"/>
              <a:t>Пояснительная записка</a:t>
            </a:r>
          </a:p>
          <a:p>
            <a:pPr rtl="0"/>
            <a:r>
              <a:rPr lang="ru-RU" b="1" dirty="0"/>
              <a:t>Раздел 1. </a:t>
            </a:r>
            <a:r>
              <a:rPr lang="ru-RU" dirty="0"/>
              <a:t>Родительство как особый период в жизни человека</a:t>
            </a:r>
          </a:p>
          <a:p>
            <a:pPr rtl="0"/>
            <a:r>
              <a:rPr lang="ru-RU" b="1" dirty="0"/>
              <a:t>Раздел 2. </a:t>
            </a:r>
            <a:r>
              <a:rPr lang="ru-RU" dirty="0"/>
              <a:t>Особенности, формы и методы просвещения родителей (законных представителей) в ДОО</a:t>
            </a:r>
          </a:p>
          <a:p>
            <a:pPr rtl="0"/>
            <a:r>
              <a:rPr lang="ru-RU" b="1" dirty="0"/>
              <a:t>Раздел 3. </a:t>
            </a:r>
            <a:r>
              <a:rPr lang="ru-RU" dirty="0"/>
              <a:t>Просвещение родителей по вопросам здоровья, воспитания и развития детей младенческого, раннего и дошкольного возраста</a:t>
            </a:r>
          </a:p>
          <a:p>
            <a:pPr rtl="0"/>
            <a:r>
              <a:rPr lang="ru-RU" b="1" dirty="0"/>
              <a:t>Раздел 4. </a:t>
            </a:r>
            <a:r>
              <a:rPr lang="ru-RU" dirty="0"/>
              <a:t>Поддержка и просвещение родителей, воспитывающих ребенка с ОВЗ, в том числе детей-инвалидов</a:t>
            </a:r>
          </a:p>
          <a:p>
            <a:pPr rtl="0"/>
            <a:r>
              <a:rPr lang="ru-RU" b="1" dirty="0"/>
              <a:t>Раздел 5. </a:t>
            </a:r>
            <a:r>
              <a:rPr lang="ru-RU" dirty="0"/>
              <a:t>Права родителей и государственная поддержка семей с детьми дошкольного возраста</a:t>
            </a:r>
          </a:p>
          <a:p>
            <a:pPr rtl="0"/>
            <a:r>
              <a:rPr lang="ru-RU" b="1" dirty="0"/>
              <a:t>Раздел 6. </a:t>
            </a:r>
            <a:r>
              <a:rPr lang="ru-RU" dirty="0"/>
              <a:t>Часто встречающиеся вопросы родителей детей дошкольного возраста и типичные проблемные ситуации («вы спрашивали – мы отвечаем!»)</a:t>
            </a:r>
          </a:p>
          <a:p>
            <a:pPr rtl="0"/>
            <a:r>
              <a:rPr lang="ru-RU" b="1" dirty="0"/>
              <a:t>Раздел 7. </a:t>
            </a:r>
            <a:r>
              <a:rPr lang="ru-RU" dirty="0"/>
              <a:t>Пространство родительских инициатив</a:t>
            </a:r>
          </a:p>
          <a:p>
            <a:pPr rtl="0"/>
            <a:r>
              <a:rPr lang="ru-RU" b="1" dirty="0"/>
              <a:t>Раздел 8. </a:t>
            </a:r>
            <a:r>
              <a:rPr lang="ru-RU" dirty="0"/>
              <a:t>Рекомендованный контент («специалисты рекомендуют!»)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FC71A2-C90B-8098-4FF2-53CA4BED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7536426" cy="45719"/>
          </a:xfrm>
        </p:spPr>
        <p:txBody>
          <a:bodyPr/>
          <a:lstStyle/>
          <a:p>
            <a:r>
              <a:rPr lang="ru-RU" dirty="0"/>
              <a:t>Пояснительная записка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C69F3E-70C7-4A6E-4304-D72816174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76315"/>
            <a:ext cx="6583680" cy="4565670"/>
          </a:xfrm>
        </p:spPr>
        <p:txBody>
          <a:bodyPr/>
          <a:lstStyle/>
          <a:p>
            <a:r>
              <a:rPr lang="ru-RU" sz="2800" b="1" dirty="0"/>
              <a:t>Цель:  </a:t>
            </a:r>
            <a:r>
              <a:rPr lang="ru-RU" sz="2800" dirty="0"/>
              <a:t>обеспечение поддержки семьи в вопросах образования, охраны и укрепления здоровья каждого ребенка;  обеспечение единства подходов к воспитанию и обучению детей в условиях детского сада и семьи; повышение воспитательного потенциала семьи.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996C2D-E1EF-9ED1-425A-F83A34E98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9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FC71A2-C90B-8098-4FF2-53CA4BED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7536426" cy="45719"/>
          </a:xfrm>
        </p:spPr>
        <p:txBody>
          <a:bodyPr/>
          <a:lstStyle/>
          <a:p>
            <a:r>
              <a:rPr lang="ru-RU" dirty="0"/>
              <a:t>Пояснительная записка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C69F3E-70C7-4A6E-4304-D72816174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371600"/>
            <a:ext cx="8480323" cy="4852219"/>
          </a:xfrm>
        </p:spPr>
        <p:txBody>
          <a:bodyPr>
            <a:normAutofit fontScale="55000" lnSpcReduction="20000"/>
          </a:bodyPr>
          <a:lstStyle/>
          <a:p>
            <a:r>
              <a:rPr lang="ru-RU" sz="2800" b="1" dirty="0"/>
              <a:t>Задачи:  </a:t>
            </a:r>
          </a:p>
          <a:p>
            <a:pPr marL="514350" indent="-514350">
              <a:buAutoNum type="arabicPeriod"/>
            </a:pPr>
            <a:r>
              <a:rPr lang="ru-RU" sz="2800" dirty="0" err="1"/>
              <a:t>Психолого</a:t>
            </a:r>
            <a:r>
              <a:rPr lang="ru-RU" sz="2800" dirty="0"/>
              <a:t> - педагогическое просвещение и информирование родителей о значимых изменениях в физическом и психическом развитии детей, о необходимых условиях для обеспечения полноценного развития каждого ребенка.</a:t>
            </a:r>
          </a:p>
          <a:p>
            <a:pPr marL="514350" indent="-514350">
              <a:buAutoNum type="arabicPeriod"/>
            </a:pPr>
            <a:r>
              <a:rPr lang="ru-RU" sz="2800" dirty="0"/>
              <a:t>Приобщение родителей к ценностям осознанного родительства как основы благополучия семьи и развития личности ребенка.</a:t>
            </a:r>
          </a:p>
          <a:p>
            <a:pPr marL="514350" indent="-514350">
              <a:buAutoNum type="arabicPeriod"/>
            </a:pPr>
            <a:r>
              <a:rPr lang="ru-RU" sz="2800" dirty="0"/>
              <a:t> Раскрытие родителям важности и особенностей образовательной работы с детьми, понимание вовлеченности родителей в общее дело воспитания и обучения, развития их детей.</a:t>
            </a:r>
          </a:p>
          <a:p>
            <a:pPr marL="514350" indent="-514350">
              <a:buAutoNum type="arabicPeriod"/>
            </a:pPr>
            <a:r>
              <a:rPr lang="ru-RU" sz="2800" dirty="0"/>
              <a:t>Психолого-педагогическая помощь родителям в понимании возможных причин возникновения трудностей в развитии  ребенка и путей их преодоления и профилактики, в выборе оптимальной стратегии взаимодействия с ребенком.</a:t>
            </a:r>
          </a:p>
          <a:p>
            <a:pPr marL="514350" indent="-514350">
              <a:buAutoNum type="arabicPeriod"/>
            </a:pPr>
            <a:r>
              <a:rPr lang="ru-RU" sz="2800" dirty="0"/>
              <a:t>Информирование родителей о возможностях получения индивидуальной </a:t>
            </a:r>
          </a:p>
          <a:p>
            <a:r>
              <a:rPr lang="ru-RU" sz="2800" dirty="0"/>
              <a:t>           помощи в вопросах укрепления здоровья, обучения и воспитания детей.</a:t>
            </a:r>
          </a:p>
          <a:p>
            <a:r>
              <a:rPr lang="ru-RU" sz="2800" dirty="0"/>
              <a:t>6.        Выбор оптимальных средств и методов взаимодействия ДОО с родителями, </a:t>
            </a:r>
          </a:p>
          <a:p>
            <a:r>
              <a:rPr lang="ru-RU" sz="2800" dirty="0"/>
              <a:t>           основанный на выделенных проблемах семейного воспитания и взаимодействия</a:t>
            </a:r>
          </a:p>
          <a:p>
            <a:r>
              <a:rPr lang="ru-RU" sz="2800" dirty="0"/>
              <a:t>           родителей с детьми.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996C2D-E1EF-9ED1-425A-F83A34E98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3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FC71A2-C90B-8098-4FF2-53CA4BED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7536426" cy="45719"/>
          </a:xfrm>
        </p:spPr>
        <p:txBody>
          <a:bodyPr/>
          <a:lstStyle/>
          <a:p>
            <a:r>
              <a:rPr lang="ru-RU" dirty="0"/>
              <a:t>Пояснительная записка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C69F3E-70C7-4A6E-4304-D72816174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371600"/>
            <a:ext cx="8480323" cy="4852219"/>
          </a:xfrm>
        </p:spPr>
        <p:txBody>
          <a:bodyPr>
            <a:normAutofit/>
          </a:bodyPr>
          <a:lstStyle/>
          <a:p>
            <a:r>
              <a:rPr lang="ru-RU" sz="2800" b="1" dirty="0"/>
              <a:t>Принципы: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приоритет семьи  в вопросах воспитания, обучения и развития;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доверительность отношений;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индивидуально – дифференцированный подход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996C2D-E1EF-9ED1-425A-F83A34E98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1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7484"/>
            <a:ext cx="9601200" cy="2875935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Раздел 1. </a:t>
            </a:r>
            <a:br>
              <a:rPr lang="ru-RU" dirty="0"/>
            </a:br>
            <a:r>
              <a:rPr lang="ru-RU" dirty="0"/>
              <a:t>Родительство как особый ФЕНОМЕН в жизни человека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AB6AF-1D6A-4719-76F1-6D76033788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4733" r="24733"/>
          <a:stretch>
            <a:fillRect/>
          </a:stretch>
        </p:blipFill>
        <p:spPr>
          <a:xfrm>
            <a:off x="3406877" y="3023419"/>
            <a:ext cx="5265175" cy="3082413"/>
          </a:xfr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457199"/>
            <a:ext cx="8441383" cy="131260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dirty="0"/>
              <a:t>1.1. Родительская компетентность и ответственное родительство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1976284"/>
            <a:ext cx="7965460" cy="4424517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r>
              <a:rPr lang="ru-RU" b="1" dirty="0"/>
              <a:t>Основные понятия</a:t>
            </a:r>
          </a:p>
          <a:p>
            <a:pPr marL="0" indent="0" rtl="0">
              <a:buNone/>
            </a:pPr>
            <a:r>
              <a:rPr lang="ru-RU" b="1" dirty="0"/>
              <a:t>Родительство</a:t>
            </a:r>
            <a:r>
              <a:rPr lang="ru-RU" dirty="0"/>
              <a:t> – сложный социальный институт, базирующийся на проявлении родительских чувств, любви и привязанности к детям, определяющий выполнение специфических социальных ролей матери и отца, основанных на фундаменте культурных ценностей и традиций как общества в целом, так и конкретной семьи и проявляющийся в реальном поведении, отношении родителей к детям в стиле воспитания.</a:t>
            </a:r>
          </a:p>
          <a:p>
            <a:pPr marL="0" indent="0" rtl="0">
              <a:buNone/>
            </a:pPr>
            <a:r>
              <a:rPr lang="ru-RU" b="1" dirty="0"/>
              <a:t>Ответственное родительство </a:t>
            </a:r>
            <a:r>
              <a:rPr lang="ru-RU" dirty="0"/>
              <a:t>– выполнение родителями своих обязанностей по содержанию, воспитанию, обучению, сохранению здоровья ребенка, исходя из его законных интересов и потребностей, создание условий, в которых ребенок может в полной мере развиваться.</a:t>
            </a:r>
          </a:p>
          <a:p>
            <a:pPr marL="0" indent="0" rtl="0">
              <a:buNone/>
            </a:pPr>
            <a:r>
              <a:rPr lang="ru-RU" b="1" dirty="0"/>
              <a:t>Компетентность родителя </a:t>
            </a:r>
            <a:r>
              <a:rPr lang="ru-RU" dirty="0"/>
              <a:t>-  способность родителя решать вариативные задачи воспитания, развития, обучения ребенка, опираясь на знания об особенностях его развития, потребностях и возможностях, интересах и способностях ребенка.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{255AF4A4-7F54-4F26-BA47-9C17021FE60A}tf78438558_win32</Template>
  <TotalTime>6425</TotalTime>
  <Words>1457</Words>
  <Application>Microsoft Office PowerPoint</Application>
  <PresentationFormat>Произвольный</PresentationFormat>
  <Paragraphs>198</Paragraphs>
  <Slides>28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Пользовательская</vt:lpstr>
      <vt:lpstr>ПРОЕКТ ПРОГРАММЫ ПРОСВЕЩЕНИЯ РОДИТЕЛЕЙ  (ЗАКОННЫХ ПРЕДСТАВИТЕЛЕЙ)  ДЕТЕЙ ДОШКОЛЬНОГО ВОЗРАСТА,  ПОСЕЩАЮЩИХ ДОО</vt:lpstr>
      <vt:lpstr>Федеральный закон от 05.04.2021 № 85 – ФЗ внесены изменения в ФЗ от 29.12.2012 № 273-ФЗ «Об образовании в РФ»</vt:lpstr>
      <vt:lpstr>Презентация PowerPoint</vt:lpstr>
      <vt:lpstr>СОДЕРЖАНИЕ</vt:lpstr>
      <vt:lpstr>Пояснительная записка</vt:lpstr>
      <vt:lpstr>Пояснительная записка</vt:lpstr>
      <vt:lpstr>Пояснительная записка</vt:lpstr>
      <vt:lpstr>Раздел 1.  Родительство как особый ФЕНОМЕН в жизни человека</vt:lpstr>
      <vt:lpstr>1.1. Родительская компетентность и ответственное родительство</vt:lpstr>
      <vt:lpstr>РЕКОМЕНДУЕМЫЕ ФОРМЫ ВЗАИМОДЕЙСТВИЯ С Родителями</vt:lpstr>
      <vt:lpstr>Что должен сделать педагог, чтобы помочь родителям стать компетентными</vt:lpstr>
      <vt:lpstr>Раздел 2.  ОСОБЕННОСТИ,ФОРМЫ И МЕТОДЫ ПРОСВЕЩЕНИЯ РОДИТЕЛЕЙ В ДОО</vt:lpstr>
      <vt:lpstr>2.1. МЕТОДЫ ИЗУЧЕНИЯ СЕМЬИ                          И ОСОБЕННОСТЕЙ СЕМЕЙНОГО ВОСПИТАНИЯ</vt:lpstr>
      <vt:lpstr>2.2. Формы и методы просвещения родителей</vt:lpstr>
      <vt:lpstr>2.3. Возможности и потенциал цифровой среды для просвещения родителей </vt:lpstr>
      <vt:lpstr>Проектирование интернет – ресурса для родителей детей раннего и дошкольного возрастов</vt:lpstr>
      <vt:lpstr>Раздел 3.  ПРОСВЕЩЕНИЕ РОДИТЕЛЕЙ                 по вопросам здоровья, воспитания и развития детей</vt:lpstr>
      <vt:lpstr>Педагогическая помощь родителям по следующим вопросам</vt:lpstr>
      <vt:lpstr>Раздел 4.  Поддержка и ПРОСВЕЩЕНИЕ РОДИТЕлей, воспитывающих ребенка с ОВЗ, в том числе детей-инвалидов</vt:lpstr>
      <vt:lpstr>Педагогическая помощь родителям по следующим вопросам</vt:lpstr>
      <vt:lpstr>Раздел 5.  Права родителей и Государственная поддержка семей с детьми дошкольного возраста</vt:lpstr>
      <vt:lpstr>Обязанности родителей</vt:lpstr>
      <vt:lpstr>Раздел 6.  Часто встречающие вопросы родителей</vt:lpstr>
      <vt:lpstr>Рассматриваемые вопросы</vt:lpstr>
      <vt:lpstr>Раздел 7.  Пространство родительских инициатив</vt:lpstr>
      <vt:lpstr>Способы и формы проявления родительских инициатив</vt:lpstr>
      <vt:lpstr>Раздел 8.  ПЕРЕЧЕНЬ ЛИТЕРАТУРЫ ДЛЯ РОДИТЕЛЕЙ, педагогов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ПРОГРАММЫ ПРОСВЕЩЕНИЯ РОДИТЕЛЕЙ  (ЗАКОННЫХ ПРЕДСТАВИТЕЛЕЙ)  ДЕТЕЙ ДОШКОЛЬНОГО ВОЗРАСТА,  ПОСЕЩАЮЩИХ ДОО</dc:title>
  <dc:subject/>
  <dc:creator>Пользователь</dc:creator>
  <cp:lastModifiedBy>Пользователь</cp:lastModifiedBy>
  <cp:revision>38</cp:revision>
  <dcterms:created xsi:type="dcterms:W3CDTF">2024-08-27T11:54:24Z</dcterms:created>
  <dcterms:modified xsi:type="dcterms:W3CDTF">2024-09-12T08:46:38Z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