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57" r:id="rId5"/>
    <p:sldId id="282" r:id="rId6"/>
    <p:sldId id="271" r:id="rId7"/>
    <p:sldId id="259" r:id="rId8"/>
    <p:sldId id="260" r:id="rId9"/>
    <p:sldId id="261" r:id="rId10"/>
    <p:sldId id="272" r:id="rId11"/>
    <p:sldId id="273" r:id="rId12"/>
    <p:sldId id="274" r:id="rId13"/>
    <p:sldId id="268" r:id="rId14"/>
    <p:sldId id="276" r:id="rId15"/>
    <p:sldId id="27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Пластилинография </a:t>
            </a:r>
            <a:endParaRPr lang="ru-RU" sz="6000" dirty="0" smtClean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как средство развития художественных и творческих способностей дошкольников</a:t>
            </a:r>
            <a:endParaRPr lang="ru-RU" sz="48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Воспитатель: Година И.И.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многослойная- объёмное изображение с последовательным нанесением слоёв.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886" y="3140968"/>
            <a:ext cx="48605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9803"/>
            <a:ext cx="8300186" cy="5533457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использовать в работе плотный картон или бросовый материал(крышки от ведёрок</a:t>
            </a:r>
            <a:r>
              <a:rPr lang="ru-RU" dirty="0" smtClean="0"/>
              <a:t>, баночек, коробки </a:t>
            </a:r>
            <a:r>
              <a:rPr lang="ru-RU" dirty="0" smtClean="0"/>
              <a:t>из под пластилина и т. д.)</a:t>
            </a:r>
            <a:endParaRPr lang="ru-RU" dirty="0" smtClean="0"/>
          </a:p>
          <a:p>
            <a:r>
              <a:rPr lang="ru-RU" dirty="0" smtClean="0"/>
              <a:t>твёрдый пластилин можно разогреть</a:t>
            </a:r>
            <a:endParaRPr lang="ru-RU" dirty="0" smtClean="0"/>
          </a:p>
          <a:p>
            <a:r>
              <a:rPr lang="ru-RU" dirty="0" smtClean="0"/>
              <a:t>готовые работы можно покрыть лаком для </a:t>
            </a:r>
            <a:r>
              <a:rPr lang="ru-RU" dirty="0" smtClean="0"/>
              <a:t>волос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13" y="2492693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ym typeface="+mn-ea"/>
              </a:rPr>
              <a:t>Спасибо за внимание!</a:t>
            </a:r>
            <a:br>
              <a:rPr lang="ru-RU" dirty="0"/>
            </a:b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36930"/>
            <a:ext cx="7786082" cy="1731325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  Пластилинография </a:t>
            </a:r>
            <a:r>
              <a:rPr lang="ru-RU" dirty="0" smtClean="0"/>
              <a:t>- создание на основе пластилина лепных картин с изображением выпуклых, </a:t>
            </a:r>
            <a:r>
              <a:rPr lang="ru-RU" dirty="0" err="1" smtClean="0"/>
              <a:t>полуобъёмных</a:t>
            </a:r>
            <a:r>
              <a:rPr lang="ru-RU" dirty="0" smtClean="0"/>
              <a:t> объектов на горизонтальной поверхности.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010" y="3744595"/>
            <a:ext cx="8451850" cy="2792095"/>
          </a:xfrm>
        </p:spPr>
        <p:txBody>
          <a:bodyPr/>
          <a:lstStyle/>
          <a:p>
            <a:pPr marL="82550" indent="0"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Н.В.Сакулина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2103" y="1124585"/>
            <a:ext cx="7498080" cy="4800600"/>
          </a:xfrm>
        </p:spPr>
        <p:txBody>
          <a:bodyPr>
            <a:normAutofit lnSpcReduction="10000"/>
          </a:bodyPr>
          <a:lstStyle/>
          <a:p>
            <a:pPr marL="82550" indent="0">
              <a:buNone/>
            </a:pPr>
            <a:r>
              <a:rPr lang="ru-RU" dirty="0" smtClean="0"/>
              <a:t>«Дети</a:t>
            </a:r>
            <a:r>
              <a:rPr lang="ru-RU" dirty="0" smtClean="0"/>
              <a:t>, конечно, не </a:t>
            </a:r>
            <a:r>
              <a:rPr lang="ru-RU" dirty="0" smtClean="0"/>
              <a:t>делаются художниками от того</a:t>
            </a:r>
            <a:r>
              <a:rPr lang="ru-RU" dirty="0" smtClean="0"/>
              <a:t>, что </a:t>
            </a:r>
            <a:r>
              <a:rPr lang="ru-RU" dirty="0" smtClean="0"/>
              <a:t>в </a:t>
            </a:r>
            <a:r>
              <a:rPr lang="ru-RU" dirty="0" smtClean="0"/>
              <a:t>течение </a:t>
            </a:r>
            <a:r>
              <a:rPr lang="ru-RU" dirty="0" smtClean="0"/>
              <a:t>дошкольного детства им удалось действительно создать несколько художественных образов</a:t>
            </a:r>
            <a:r>
              <a:rPr lang="ru-RU" dirty="0" smtClean="0"/>
              <a:t>. Но </a:t>
            </a:r>
            <a:r>
              <a:rPr lang="ru-RU" dirty="0" smtClean="0"/>
              <a:t>в развитии их личности это оставит глубокий след</a:t>
            </a:r>
            <a:r>
              <a:rPr lang="ru-RU" dirty="0" smtClean="0"/>
              <a:t>, так </a:t>
            </a:r>
            <a:r>
              <a:rPr lang="ru-RU" dirty="0" smtClean="0"/>
              <a:t>как они приобретают опыт настоящего творчества</a:t>
            </a:r>
            <a:r>
              <a:rPr lang="ru-RU" dirty="0" smtClean="0"/>
              <a:t>, который </a:t>
            </a:r>
            <a:r>
              <a:rPr lang="ru-RU" dirty="0" smtClean="0"/>
              <a:t>в дальнейшем приложат в любой области труда.»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9020" y="1000125"/>
            <a:ext cx="7809230" cy="5358130"/>
          </a:xfrm>
        </p:spPr>
        <p:txBody>
          <a:bodyPr>
            <a:normAutofit fontScale="95000"/>
          </a:bodyPr>
          <a:lstStyle/>
          <a:p>
            <a:pPr>
              <a:buNone/>
            </a:pPr>
            <a:r>
              <a:rPr lang="ru-RU" dirty="0" smtClean="0"/>
              <a:t>        Проблема </a:t>
            </a:r>
            <a:r>
              <a:rPr lang="ru-RU" dirty="0" smtClean="0"/>
              <a:t>развития мелкой моторики, ручной умелости на занятиях по изобразительной деятельности весьма актуальна, так как именно изобразительная деятельность способствует развитию </a:t>
            </a:r>
            <a:r>
              <a:rPr lang="ru-RU" dirty="0" err="1" smtClean="0"/>
              <a:t>сенсомоторики</a:t>
            </a:r>
            <a:r>
              <a:rPr lang="ru-RU" dirty="0" smtClean="0"/>
              <a:t> – согласованности в работе глаза и руки, совершенствованию координации движений, гибкости, силе, точности в выполнении действий, коррекции мелкой моторики пальцев рук.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Формирование </a:t>
            </a:r>
            <a:r>
              <a:rPr lang="ru-RU" dirty="0" smtClean="0"/>
              <a:t>навыков работы с </a:t>
            </a:r>
            <a:r>
              <a:rPr lang="ru-RU" dirty="0" smtClean="0"/>
              <a:t>пластилином</a:t>
            </a:r>
            <a:endParaRPr lang="ru-RU" dirty="0" smtClean="0"/>
          </a:p>
          <a:p>
            <a:r>
              <a:rPr lang="ru-RU" dirty="0" smtClean="0"/>
              <a:t>Пробуждение </a:t>
            </a:r>
            <a:r>
              <a:rPr lang="ru-RU" dirty="0" smtClean="0"/>
              <a:t>интересов к </a:t>
            </a:r>
            <a:r>
              <a:rPr lang="ru-RU" dirty="0" smtClean="0"/>
              <a:t>лепке</a:t>
            </a:r>
            <a:endParaRPr lang="ru-RU" dirty="0" smtClean="0"/>
          </a:p>
          <a:p>
            <a:r>
              <a:rPr lang="ru-RU" dirty="0" smtClean="0"/>
              <a:t>Освоение </a:t>
            </a:r>
            <a:r>
              <a:rPr lang="ru-RU" dirty="0" smtClean="0"/>
              <a:t>новых </a:t>
            </a:r>
            <a:r>
              <a:rPr lang="ru-RU" dirty="0" smtClean="0"/>
              <a:t>приёмов (</a:t>
            </a:r>
            <a:r>
              <a:rPr lang="ru-RU" dirty="0" smtClean="0"/>
              <a:t>скатывание</a:t>
            </a:r>
            <a:r>
              <a:rPr lang="ru-RU" dirty="0" smtClean="0"/>
              <a:t>, сплющивание, вытягивание, </a:t>
            </a:r>
            <a:r>
              <a:rPr lang="ru-RU" dirty="0" err="1" smtClean="0"/>
              <a:t>налеп</a:t>
            </a:r>
            <a:r>
              <a:rPr lang="ru-RU" dirty="0" smtClean="0"/>
              <a:t>, соединение </a:t>
            </a:r>
            <a:r>
              <a:rPr lang="ru-RU" dirty="0" smtClean="0"/>
              <a:t>деталей</a:t>
            </a:r>
            <a:r>
              <a:rPr lang="ru-RU" dirty="0" smtClean="0"/>
              <a:t>)</a:t>
            </a:r>
            <a:r>
              <a:rPr lang="ru-RU" dirty="0" smtClean="0"/>
              <a:t>  и создание с их помощью сюжетных картин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 smtClean="0"/>
              <a:t>мелкой </a:t>
            </a:r>
            <a:r>
              <a:rPr lang="ru-RU" dirty="0" smtClean="0"/>
              <a:t>моторики</a:t>
            </a:r>
            <a:endParaRPr lang="ru-RU" dirty="0" smtClean="0"/>
          </a:p>
          <a:p>
            <a:r>
              <a:rPr lang="ru-RU" dirty="0" smtClean="0"/>
              <a:t>Ознакомление </a:t>
            </a:r>
            <a:r>
              <a:rPr lang="ru-RU" dirty="0" smtClean="0"/>
              <a:t>с окружающим </a:t>
            </a:r>
            <a:r>
              <a:rPr lang="ru-RU" dirty="0" smtClean="0"/>
              <a:t>миром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 smtClean="0"/>
              <a:t>творческих </a:t>
            </a:r>
            <a:r>
              <a:rPr lang="ru-RU" dirty="0" smtClean="0"/>
              <a:t>способностей</a:t>
            </a:r>
            <a:endParaRPr lang="ru-RU" dirty="0" smtClean="0"/>
          </a:p>
          <a:p>
            <a:r>
              <a:rPr lang="ru-RU" dirty="0" smtClean="0"/>
              <a:t>Обучение </a:t>
            </a:r>
            <a:r>
              <a:rPr lang="ru-RU" dirty="0" smtClean="0"/>
              <a:t>умению ориентироваться на листе </a:t>
            </a:r>
            <a:r>
              <a:rPr lang="ru-RU" dirty="0" smtClean="0"/>
              <a:t>бумаги</a:t>
            </a:r>
            <a:endParaRPr lang="ru-RU" dirty="0" smtClean="0"/>
          </a:p>
          <a:p>
            <a:r>
              <a:rPr lang="ru-RU" dirty="0" smtClean="0"/>
              <a:t>Развитие эмоций и фантазии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пластилинографии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ru-RU" dirty="0" smtClean="0"/>
              <a:t>прямая-изображение лепной картины на горизонтальной поверхности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094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обратная(витражная)-изображение с обратной стороны с обозначением контура</a:t>
            </a:r>
            <a:endParaRPr lang="ru-RU" dirty="0" smtClean="0"/>
          </a:p>
          <a:p>
            <a:r>
              <a:rPr lang="ru-RU" dirty="0" smtClean="0"/>
              <a:t>модульная-с использованием валиков</a:t>
            </a:r>
            <a:r>
              <a:rPr lang="ru-RU" dirty="0" smtClean="0"/>
              <a:t>, шариков, косичек, многослойных </a:t>
            </a:r>
            <a:r>
              <a:rPr lang="ru-RU" dirty="0" smtClean="0"/>
              <a:t>дисков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контурная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-изображение объекта по контуру с использованием жгутиков.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3212976"/>
            <a:ext cx="4572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мозаичная- изображение с помощью шариков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852936"/>
            <a:ext cx="5094312" cy="33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2005</Words>
  <Application>WPS Presentation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Wingdings 2</vt:lpstr>
      <vt:lpstr>Verdana</vt:lpstr>
      <vt:lpstr>Gill Sans MT</vt:lpstr>
      <vt:lpstr>Corbel</vt:lpstr>
      <vt:lpstr>Microsoft YaHei</vt:lpstr>
      <vt:lpstr>Arial Unicode MS</vt:lpstr>
      <vt:lpstr>Calibri</vt:lpstr>
      <vt:lpstr>Солнцестояние</vt:lpstr>
      <vt:lpstr>Пластилинография </vt:lpstr>
      <vt:lpstr>     Пластилинография - создание на основе пластилина лепных картин с изображением выпуклых, полуобъёмных объектов на горизонтальной поверхности.</vt:lpstr>
      <vt:lpstr>Н.В.Сакулина </vt:lpstr>
      <vt:lpstr>Актуальность </vt:lpstr>
      <vt:lpstr>Задачи:</vt:lpstr>
      <vt:lpstr>Виды пластилинографии: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Рекомендации: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 </dc:title>
  <dc:creator>UserPC</dc:creator>
  <cp:lastModifiedBy>1</cp:lastModifiedBy>
  <cp:revision>31</cp:revision>
  <dcterms:created xsi:type="dcterms:W3CDTF">2018-04-11T04:15:00Z</dcterms:created>
  <dcterms:modified xsi:type="dcterms:W3CDTF">2022-04-07T10:41:18Z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1049-11.2.0.11042</vt:lpwstr>
  </property>
  <property fmtid="{D5CDD505-2E9C-101B-9397-08002B2CF9AE}" pid="3" name="ICV">
    <vt:lpwstr>2D24A20382984054B01D007C7262FC73</vt:lpwstr>
  </property>
</Properties>
</file>